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Montserrat Medium"/>
      <p:regular r:id="rId23"/>
      <p:bold r:id="rId24"/>
      <p:italic r:id="rId25"/>
      <p:boldItalic r:id="rId26"/>
    </p:embeddedFont>
    <p:embeddedFont>
      <p:font typeface="Montserrat ExtraBold"/>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MontserratExtraBold-boldItalic.fntdata"/><Relationship Id="rId27"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0706967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0706967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0706967d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0706967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0520b6a1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0520b6a1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089bae63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089bae6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0520b6a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0520b6a1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089bae63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089bae63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089bae6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089bae6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089bae6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089bae6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0706967d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0706967d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089bae8b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089bae8b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0520b6a1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0520b6a1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0706967d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0706967d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hyperlink" Target="https://overmochi.github.io/e-recyle.github.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hyperlink" Target="https://drive.google.com/file/d/1bkXcv3vZvyYrm5JZ6yMDYlJlYbpbtCk4/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5662450" y="1335325"/>
            <a:ext cx="2280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Montserrat"/>
                <a:ea typeface="Montserrat"/>
                <a:cs typeface="Montserrat"/>
                <a:sym typeface="Montserrat"/>
              </a:rPr>
              <a:t>How many times have you come across this right here on the campus and just passed by?</a:t>
            </a:r>
            <a:endParaRPr b="1" sz="2000">
              <a:solidFill>
                <a:srgbClr val="434343"/>
              </a:solidFill>
              <a:latin typeface="Montserrat"/>
              <a:ea typeface="Montserrat"/>
              <a:cs typeface="Montserrat"/>
              <a:sym typeface="Montserrat"/>
            </a:endParaRPr>
          </a:p>
        </p:txBody>
      </p:sp>
      <p:sp>
        <p:nvSpPr>
          <p:cNvPr id="55" name="Google Shape;55;p13"/>
          <p:cNvSpPr/>
          <p:nvPr/>
        </p:nvSpPr>
        <p:spPr>
          <a:xfrm>
            <a:off x="0" y="0"/>
            <a:ext cx="288900" cy="51435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rotWithShape="1">
          <a:blip r:embed="rId3">
            <a:alphaModFix/>
          </a:blip>
          <a:srcRect b="27279" l="0" r="0" t="30156"/>
          <a:stretch/>
        </p:blipFill>
        <p:spPr>
          <a:xfrm>
            <a:off x="639150" y="1335325"/>
            <a:ext cx="4673049" cy="265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nvSpPr>
        <p:spPr>
          <a:xfrm>
            <a:off x="709457" y="704750"/>
            <a:ext cx="649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99999"/>
                </a:solidFill>
                <a:latin typeface="Montserrat"/>
                <a:ea typeface="Montserrat"/>
                <a:cs typeface="Montserrat"/>
                <a:sym typeface="Montserrat"/>
              </a:rPr>
              <a:t>W I R E F R A M E S</a:t>
            </a:r>
            <a:endParaRPr sz="1100">
              <a:solidFill>
                <a:srgbClr val="999999"/>
              </a:solidFill>
              <a:latin typeface="Montserrat"/>
              <a:ea typeface="Montserrat"/>
              <a:cs typeface="Montserrat"/>
              <a:sym typeface="Montserrat"/>
            </a:endParaRPr>
          </a:p>
        </p:txBody>
      </p:sp>
      <p:sp>
        <p:nvSpPr>
          <p:cNvPr id="142" name="Google Shape;142;p22"/>
          <p:cNvSpPr txBox="1"/>
          <p:nvPr/>
        </p:nvSpPr>
        <p:spPr>
          <a:xfrm>
            <a:off x="674775" y="4060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The Solution</a:t>
            </a:r>
            <a:endParaRPr b="1">
              <a:solidFill>
                <a:srgbClr val="434343"/>
              </a:solidFill>
              <a:latin typeface="Montserrat"/>
              <a:ea typeface="Montserrat"/>
              <a:cs typeface="Montserrat"/>
              <a:sym typeface="Montserrat"/>
            </a:endParaRPr>
          </a:p>
        </p:txBody>
      </p:sp>
      <p:sp>
        <p:nvSpPr>
          <p:cNvPr id="143" name="Google Shape;143;p22"/>
          <p:cNvSpPr/>
          <p:nvPr/>
        </p:nvSpPr>
        <p:spPr>
          <a:xfrm>
            <a:off x="0" y="0"/>
            <a:ext cx="175800" cy="51435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2"/>
          <p:cNvPicPr preferRelativeResize="0"/>
          <p:nvPr/>
        </p:nvPicPr>
        <p:blipFill>
          <a:blip r:embed="rId3">
            <a:alphaModFix/>
          </a:blip>
          <a:stretch>
            <a:fillRect/>
          </a:stretch>
        </p:blipFill>
        <p:spPr>
          <a:xfrm>
            <a:off x="7102351" y="1262873"/>
            <a:ext cx="1352267" cy="3130043"/>
          </a:xfrm>
          <a:prstGeom prst="rect">
            <a:avLst/>
          </a:prstGeom>
          <a:noFill/>
          <a:ln>
            <a:noFill/>
          </a:ln>
        </p:spPr>
      </p:pic>
      <p:pic>
        <p:nvPicPr>
          <p:cNvPr id="145" name="Google Shape;145;p22"/>
          <p:cNvPicPr preferRelativeResize="0"/>
          <p:nvPr/>
        </p:nvPicPr>
        <p:blipFill>
          <a:blip r:embed="rId4">
            <a:alphaModFix/>
          </a:blip>
          <a:stretch>
            <a:fillRect/>
          </a:stretch>
        </p:blipFill>
        <p:spPr>
          <a:xfrm>
            <a:off x="5614107" y="1262883"/>
            <a:ext cx="1323302" cy="3130041"/>
          </a:xfrm>
          <a:prstGeom prst="rect">
            <a:avLst/>
          </a:prstGeom>
          <a:noFill/>
          <a:ln>
            <a:noFill/>
          </a:ln>
        </p:spPr>
      </p:pic>
      <p:pic>
        <p:nvPicPr>
          <p:cNvPr id="146" name="Google Shape;146;p22"/>
          <p:cNvPicPr preferRelativeResize="0"/>
          <p:nvPr/>
        </p:nvPicPr>
        <p:blipFill>
          <a:blip r:embed="rId5">
            <a:alphaModFix/>
          </a:blip>
          <a:stretch>
            <a:fillRect/>
          </a:stretch>
        </p:blipFill>
        <p:spPr>
          <a:xfrm>
            <a:off x="2372165" y="1262873"/>
            <a:ext cx="1417595" cy="3130043"/>
          </a:xfrm>
          <a:prstGeom prst="rect">
            <a:avLst/>
          </a:prstGeom>
          <a:noFill/>
          <a:ln>
            <a:noFill/>
          </a:ln>
        </p:spPr>
      </p:pic>
      <p:pic>
        <p:nvPicPr>
          <p:cNvPr id="147" name="Google Shape;147;p22"/>
          <p:cNvPicPr preferRelativeResize="0"/>
          <p:nvPr/>
        </p:nvPicPr>
        <p:blipFill>
          <a:blip r:embed="rId6">
            <a:alphaModFix/>
          </a:blip>
          <a:stretch>
            <a:fillRect/>
          </a:stretch>
        </p:blipFill>
        <p:spPr>
          <a:xfrm>
            <a:off x="3993148" y="1262873"/>
            <a:ext cx="1417595" cy="3130043"/>
          </a:xfrm>
          <a:prstGeom prst="rect">
            <a:avLst/>
          </a:prstGeom>
          <a:noFill/>
          <a:ln>
            <a:noFill/>
          </a:ln>
        </p:spPr>
      </p:pic>
      <p:pic>
        <p:nvPicPr>
          <p:cNvPr id="148" name="Google Shape;148;p22"/>
          <p:cNvPicPr preferRelativeResize="0"/>
          <p:nvPr/>
        </p:nvPicPr>
        <p:blipFill>
          <a:blip r:embed="rId7">
            <a:alphaModFix/>
          </a:blip>
          <a:stretch>
            <a:fillRect/>
          </a:stretch>
        </p:blipFill>
        <p:spPr>
          <a:xfrm>
            <a:off x="723248" y="1262873"/>
            <a:ext cx="1445528" cy="31300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nvSpPr>
        <p:spPr>
          <a:xfrm>
            <a:off x="709457" y="704750"/>
            <a:ext cx="649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99999"/>
                </a:solidFill>
                <a:latin typeface="Montserrat"/>
                <a:ea typeface="Montserrat"/>
                <a:cs typeface="Montserrat"/>
                <a:sym typeface="Montserrat"/>
              </a:rPr>
              <a:t>W I R E F R A M E S</a:t>
            </a:r>
            <a:endParaRPr sz="1100">
              <a:solidFill>
                <a:srgbClr val="999999"/>
              </a:solidFill>
              <a:latin typeface="Montserrat"/>
              <a:ea typeface="Montserrat"/>
              <a:cs typeface="Montserrat"/>
              <a:sym typeface="Montserrat"/>
            </a:endParaRPr>
          </a:p>
        </p:txBody>
      </p:sp>
      <p:sp>
        <p:nvSpPr>
          <p:cNvPr id="154" name="Google Shape;154;p23"/>
          <p:cNvSpPr txBox="1"/>
          <p:nvPr/>
        </p:nvSpPr>
        <p:spPr>
          <a:xfrm>
            <a:off x="674775" y="4060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The Solution</a:t>
            </a:r>
            <a:endParaRPr b="1">
              <a:solidFill>
                <a:srgbClr val="434343"/>
              </a:solidFill>
              <a:latin typeface="Montserrat"/>
              <a:ea typeface="Montserrat"/>
              <a:cs typeface="Montserrat"/>
              <a:sym typeface="Montserrat"/>
            </a:endParaRPr>
          </a:p>
        </p:txBody>
      </p:sp>
      <p:sp>
        <p:nvSpPr>
          <p:cNvPr id="155" name="Google Shape;155;p23"/>
          <p:cNvSpPr/>
          <p:nvPr/>
        </p:nvSpPr>
        <p:spPr>
          <a:xfrm>
            <a:off x="0" y="0"/>
            <a:ext cx="175800" cy="51435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3"/>
          <p:cNvGrpSpPr/>
          <p:nvPr/>
        </p:nvGrpSpPr>
        <p:grpSpPr>
          <a:xfrm>
            <a:off x="723248" y="1262863"/>
            <a:ext cx="4819727" cy="3130061"/>
            <a:chOff x="723248" y="1262863"/>
            <a:chExt cx="4819727" cy="3130061"/>
          </a:xfrm>
        </p:grpSpPr>
        <p:pic>
          <p:nvPicPr>
            <p:cNvPr id="157" name="Google Shape;157;p23"/>
            <p:cNvPicPr preferRelativeResize="0"/>
            <p:nvPr/>
          </p:nvPicPr>
          <p:blipFill>
            <a:blip r:embed="rId3">
              <a:alphaModFix/>
            </a:blip>
            <a:stretch>
              <a:fillRect/>
            </a:stretch>
          </p:blipFill>
          <p:spPr>
            <a:xfrm>
              <a:off x="4125370" y="1262873"/>
              <a:ext cx="1417605" cy="3130051"/>
            </a:xfrm>
            <a:prstGeom prst="rect">
              <a:avLst/>
            </a:prstGeom>
            <a:noFill/>
            <a:ln>
              <a:noFill/>
            </a:ln>
          </p:spPr>
        </p:pic>
        <p:pic>
          <p:nvPicPr>
            <p:cNvPr id="158" name="Google Shape;158;p23"/>
            <p:cNvPicPr preferRelativeResize="0"/>
            <p:nvPr/>
          </p:nvPicPr>
          <p:blipFill>
            <a:blip r:embed="rId4">
              <a:alphaModFix/>
            </a:blip>
            <a:stretch>
              <a:fillRect/>
            </a:stretch>
          </p:blipFill>
          <p:spPr>
            <a:xfrm>
              <a:off x="2449230" y="1262863"/>
              <a:ext cx="1445545" cy="3130051"/>
            </a:xfrm>
            <a:prstGeom prst="rect">
              <a:avLst/>
            </a:prstGeom>
            <a:noFill/>
            <a:ln>
              <a:noFill/>
            </a:ln>
          </p:spPr>
        </p:pic>
        <p:pic>
          <p:nvPicPr>
            <p:cNvPr id="159" name="Google Shape;159;p23"/>
            <p:cNvPicPr preferRelativeResize="0"/>
            <p:nvPr/>
          </p:nvPicPr>
          <p:blipFill>
            <a:blip r:embed="rId5">
              <a:alphaModFix/>
            </a:blip>
            <a:stretch>
              <a:fillRect/>
            </a:stretch>
          </p:blipFill>
          <p:spPr>
            <a:xfrm>
              <a:off x="723248" y="1262873"/>
              <a:ext cx="1445528" cy="3130043"/>
            </a:xfrm>
            <a:prstGeom prst="rect">
              <a:avLst/>
            </a:prstGeom>
            <a:noFill/>
            <a:ln>
              <a:noFill/>
            </a:ln>
          </p:spPr>
        </p:pic>
      </p:grpSp>
      <p:sp>
        <p:nvSpPr>
          <p:cNvPr id="160" name="Google Shape;160;p23"/>
          <p:cNvSpPr txBox="1"/>
          <p:nvPr/>
        </p:nvSpPr>
        <p:spPr>
          <a:xfrm>
            <a:off x="5742050" y="1262875"/>
            <a:ext cx="307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hlink"/>
                </a:solidFill>
                <a:uFill>
                  <a:noFill/>
                </a:uFill>
                <a:latin typeface="Montserrat"/>
                <a:ea typeface="Montserrat"/>
                <a:cs typeface="Montserrat"/>
                <a:sym typeface="Montserrat"/>
                <a:hlinkClick r:id="rId6"/>
              </a:rPr>
              <a:t>https://overmochi.github.io/e-recyle.github.io/</a:t>
            </a:r>
            <a:endParaRPr sz="10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nvSpPr>
        <p:spPr>
          <a:xfrm>
            <a:off x="709457" y="704750"/>
            <a:ext cx="649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99999"/>
                </a:solidFill>
                <a:latin typeface="Montserrat"/>
                <a:ea typeface="Montserrat"/>
                <a:cs typeface="Montserrat"/>
                <a:sym typeface="Montserrat"/>
              </a:rPr>
              <a:t>F U T U R E  S C O P E</a:t>
            </a:r>
            <a:endParaRPr sz="1100">
              <a:solidFill>
                <a:srgbClr val="999999"/>
              </a:solidFill>
              <a:latin typeface="Montserrat"/>
              <a:ea typeface="Montserrat"/>
              <a:cs typeface="Montserrat"/>
              <a:sym typeface="Montserrat"/>
            </a:endParaRPr>
          </a:p>
        </p:txBody>
      </p:sp>
      <p:sp>
        <p:nvSpPr>
          <p:cNvPr id="166" name="Google Shape;166;p24"/>
          <p:cNvSpPr txBox="1"/>
          <p:nvPr/>
        </p:nvSpPr>
        <p:spPr>
          <a:xfrm>
            <a:off x="674775" y="4060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Next Steps</a:t>
            </a:r>
            <a:endParaRPr b="1">
              <a:solidFill>
                <a:srgbClr val="434343"/>
              </a:solidFill>
              <a:latin typeface="Montserrat"/>
              <a:ea typeface="Montserrat"/>
              <a:cs typeface="Montserrat"/>
              <a:sym typeface="Montserrat"/>
            </a:endParaRPr>
          </a:p>
        </p:txBody>
      </p:sp>
      <p:sp>
        <p:nvSpPr>
          <p:cNvPr id="167" name="Google Shape;167;p24"/>
          <p:cNvSpPr/>
          <p:nvPr/>
        </p:nvSpPr>
        <p:spPr>
          <a:xfrm>
            <a:off x="0" y="0"/>
            <a:ext cx="175800" cy="51435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txBox="1"/>
          <p:nvPr/>
        </p:nvSpPr>
        <p:spPr>
          <a:xfrm>
            <a:off x="4339825" y="1198775"/>
            <a:ext cx="4043100" cy="3401700"/>
          </a:xfrm>
          <a:prstGeom prst="rect">
            <a:avLst/>
          </a:prstGeom>
          <a:noFill/>
          <a:ln>
            <a:noFill/>
          </a:ln>
        </p:spPr>
        <p:txBody>
          <a:bodyPr anchorCtr="0" anchor="t" bIns="91425" lIns="91425" spcFirstLastPara="1" rIns="91425" wrap="square" tIns="91425">
            <a:spAutoFit/>
          </a:bodyPr>
          <a:lstStyle/>
          <a:p>
            <a:pPr indent="-298450" lvl="0" marL="457200" rtl="0" algn="just">
              <a:lnSpc>
                <a:spcPct val="150000"/>
              </a:lnSpc>
              <a:spcBef>
                <a:spcPts val="1000"/>
              </a:spcBef>
              <a:spcAft>
                <a:spcPts val="0"/>
              </a:spcAft>
              <a:buClr>
                <a:schemeClr val="dk1"/>
              </a:buClr>
              <a:buSzPts val="1100"/>
              <a:buFont typeface="Montserrat"/>
              <a:buChar char="●"/>
            </a:pPr>
            <a:r>
              <a:rPr lang="en" sz="1100">
                <a:solidFill>
                  <a:schemeClr val="dk1"/>
                </a:solidFill>
                <a:highlight>
                  <a:srgbClr val="FFFFFF"/>
                </a:highlight>
                <a:latin typeface="Montserrat"/>
                <a:ea typeface="Montserrat"/>
                <a:cs typeface="Montserrat"/>
                <a:sym typeface="Montserrat"/>
              </a:rPr>
              <a:t>If we had more time to think through we could also have included various other items that could help users to learn more about recycling, </a:t>
            </a:r>
            <a:endParaRPr sz="1100">
              <a:solidFill>
                <a:schemeClr val="dk1"/>
              </a:solidFill>
              <a:highlight>
                <a:srgbClr val="FFFFFF"/>
              </a:highlight>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Font typeface="Montserrat"/>
              <a:buChar char="●"/>
            </a:pPr>
            <a:r>
              <a:rPr lang="en" sz="1100">
                <a:solidFill>
                  <a:schemeClr val="dk1"/>
                </a:solidFill>
                <a:highlight>
                  <a:srgbClr val="FFFFFF"/>
                </a:highlight>
                <a:latin typeface="Montserrat"/>
                <a:ea typeface="Montserrat"/>
                <a:cs typeface="Montserrat"/>
                <a:sym typeface="Montserrat"/>
              </a:rPr>
              <a:t>there could be blogs and the latest government policies and news around recycling in the area. </a:t>
            </a:r>
            <a:endParaRPr sz="1100">
              <a:solidFill>
                <a:schemeClr val="dk1"/>
              </a:solidFill>
              <a:highlight>
                <a:srgbClr val="FFFFFF"/>
              </a:highlight>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Font typeface="Montserrat"/>
              <a:buChar char="●"/>
            </a:pPr>
            <a:r>
              <a:rPr lang="en" sz="1100">
                <a:solidFill>
                  <a:schemeClr val="dk1"/>
                </a:solidFill>
                <a:highlight>
                  <a:srgbClr val="FFFFFF"/>
                </a:highlight>
                <a:latin typeface="Montserrat"/>
                <a:ea typeface="Montserrat"/>
                <a:cs typeface="Montserrat"/>
                <a:sym typeface="Montserrat"/>
              </a:rPr>
              <a:t>A scanner could also be included that scans the label on the packaging to tell you enough information about the recycling of the material. </a:t>
            </a:r>
            <a:endParaRPr sz="1100">
              <a:solidFill>
                <a:schemeClr val="dk1"/>
              </a:solidFill>
              <a:highlight>
                <a:srgbClr val="FFFFFF"/>
              </a:highlight>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Font typeface="Montserrat"/>
              <a:buChar char="●"/>
            </a:pPr>
            <a:r>
              <a:rPr lang="en" sz="1100">
                <a:solidFill>
                  <a:schemeClr val="dk1"/>
                </a:solidFill>
                <a:highlight>
                  <a:srgbClr val="FFFFFF"/>
                </a:highlight>
                <a:latin typeface="Montserrat"/>
                <a:ea typeface="Montserrat"/>
                <a:cs typeface="Montserrat"/>
                <a:sym typeface="Montserrat"/>
              </a:rPr>
              <a:t>There could also be a purchase section where people could easily purchase the recycled items and reuse too. </a:t>
            </a:r>
            <a:endParaRPr sz="1100">
              <a:solidFill>
                <a:schemeClr val="dk1"/>
              </a:solidFill>
              <a:highlight>
                <a:srgbClr val="FFFFFF"/>
              </a:highlight>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Font typeface="Montserrat"/>
              <a:buChar char="●"/>
            </a:pPr>
            <a:r>
              <a:rPr lang="en" sz="1100">
                <a:solidFill>
                  <a:schemeClr val="dk1"/>
                </a:solidFill>
                <a:highlight>
                  <a:srgbClr val="FFFFFF"/>
                </a:highlight>
                <a:latin typeface="Montserrat"/>
                <a:ea typeface="Montserrat"/>
                <a:cs typeface="Montserrat"/>
                <a:sym typeface="Montserrat"/>
              </a:rPr>
              <a:t>A scope of adding some incentive around using the application could be a good idea.</a:t>
            </a:r>
            <a:endParaRPr>
              <a:latin typeface="Montserrat"/>
              <a:ea typeface="Montserrat"/>
              <a:cs typeface="Montserrat"/>
              <a:sym typeface="Montserrat"/>
            </a:endParaRPr>
          </a:p>
        </p:txBody>
      </p:sp>
      <p:pic>
        <p:nvPicPr>
          <p:cNvPr id="169" name="Google Shape;169;p24"/>
          <p:cNvPicPr preferRelativeResize="0"/>
          <p:nvPr/>
        </p:nvPicPr>
        <p:blipFill>
          <a:blip r:embed="rId3">
            <a:alphaModFix/>
          </a:blip>
          <a:stretch>
            <a:fillRect/>
          </a:stretch>
        </p:blipFill>
        <p:spPr>
          <a:xfrm>
            <a:off x="709450" y="1310050"/>
            <a:ext cx="3362002" cy="1891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399"/>
        </a:solidFill>
      </p:bgPr>
    </p:bg>
    <p:spTree>
      <p:nvGrpSpPr>
        <p:cNvPr id="173" name="Shape 173"/>
        <p:cNvGrpSpPr/>
        <p:nvPr/>
      </p:nvGrpSpPr>
      <p:grpSpPr>
        <a:xfrm>
          <a:off x="0" y="0"/>
          <a:ext cx="0" cy="0"/>
          <a:chOff x="0" y="0"/>
          <a:chExt cx="0" cy="0"/>
        </a:xfrm>
      </p:grpSpPr>
      <p:sp>
        <p:nvSpPr>
          <p:cNvPr id="174" name="Google Shape;174;p25"/>
          <p:cNvSpPr txBox="1"/>
          <p:nvPr/>
        </p:nvSpPr>
        <p:spPr>
          <a:xfrm>
            <a:off x="2621850" y="1740600"/>
            <a:ext cx="39003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rgbClr val="D9D9D9"/>
                </a:solidFill>
                <a:latin typeface="Montserrat"/>
                <a:ea typeface="Montserrat"/>
                <a:cs typeface="Montserrat"/>
                <a:sym typeface="Montserrat"/>
              </a:rPr>
              <a:t>Everyday is </a:t>
            </a:r>
            <a:r>
              <a:rPr b="1" lang="en" sz="4800">
                <a:solidFill>
                  <a:srgbClr val="FFFFFF"/>
                </a:solidFill>
                <a:latin typeface="Montserrat"/>
                <a:ea typeface="Montserrat"/>
                <a:cs typeface="Montserrat"/>
                <a:sym typeface="Montserrat"/>
              </a:rPr>
              <a:t>EARTH </a:t>
            </a:r>
            <a:r>
              <a:rPr b="1" lang="en" sz="4800">
                <a:solidFill>
                  <a:srgbClr val="D9D9D9"/>
                </a:solidFill>
                <a:latin typeface="Montserrat"/>
                <a:ea typeface="Montserrat"/>
                <a:cs typeface="Montserrat"/>
                <a:sym typeface="Montserrat"/>
              </a:rPr>
              <a:t>day.</a:t>
            </a:r>
            <a:endParaRPr b="1" sz="4800">
              <a:solidFill>
                <a:srgbClr val="D9D9D9"/>
              </a:solidFill>
              <a:latin typeface="Montserrat"/>
              <a:ea typeface="Montserrat"/>
              <a:cs typeface="Montserrat"/>
              <a:sym typeface="Montserrat"/>
            </a:endParaRPr>
          </a:p>
        </p:txBody>
      </p:sp>
      <p:sp>
        <p:nvSpPr>
          <p:cNvPr id="175" name="Google Shape;175;p25"/>
          <p:cNvSpPr txBox="1"/>
          <p:nvPr/>
        </p:nvSpPr>
        <p:spPr>
          <a:xfrm>
            <a:off x="3635700" y="3629350"/>
            <a:ext cx="18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Medium"/>
                <a:ea typeface="Montserrat Medium"/>
                <a:cs typeface="Montserrat Medium"/>
                <a:sym typeface="Montserrat Medium"/>
              </a:rPr>
              <a:t>Q U E S T I O N S ?</a:t>
            </a:r>
            <a:endParaRPr>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674775" y="4060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Our Team</a:t>
            </a:r>
            <a:endParaRPr b="1">
              <a:solidFill>
                <a:srgbClr val="434343"/>
              </a:solidFill>
              <a:latin typeface="Montserrat"/>
              <a:ea typeface="Montserrat"/>
              <a:cs typeface="Montserrat"/>
              <a:sym typeface="Montserrat"/>
            </a:endParaRPr>
          </a:p>
        </p:txBody>
      </p:sp>
      <p:sp>
        <p:nvSpPr>
          <p:cNvPr id="62" name="Google Shape;62;p14"/>
          <p:cNvSpPr/>
          <p:nvPr/>
        </p:nvSpPr>
        <p:spPr>
          <a:xfrm>
            <a:off x="0" y="0"/>
            <a:ext cx="288900" cy="51435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861675" y="1601600"/>
            <a:ext cx="1771900" cy="1771900"/>
          </a:xfrm>
          <a:prstGeom prst="rect">
            <a:avLst/>
          </a:prstGeom>
          <a:noFill/>
          <a:ln>
            <a:noFill/>
          </a:ln>
        </p:spPr>
      </p:pic>
      <p:pic>
        <p:nvPicPr>
          <p:cNvPr id="64" name="Google Shape;64;p14"/>
          <p:cNvPicPr preferRelativeResize="0"/>
          <p:nvPr/>
        </p:nvPicPr>
        <p:blipFill>
          <a:blip r:embed="rId4">
            <a:alphaModFix/>
          </a:blip>
          <a:stretch>
            <a:fillRect/>
          </a:stretch>
        </p:blipFill>
        <p:spPr>
          <a:xfrm>
            <a:off x="3206350" y="1555012"/>
            <a:ext cx="1865075" cy="1865075"/>
          </a:xfrm>
          <a:prstGeom prst="rect">
            <a:avLst/>
          </a:prstGeom>
          <a:noFill/>
          <a:ln>
            <a:noFill/>
          </a:ln>
        </p:spPr>
      </p:pic>
      <p:sp>
        <p:nvSpPr>
          <p:cNvPr id="65" name="Google Shape;65;p14"/>
          <p:cNvSpPr txBox="1"/>
          <p:nvPr/>
        </p:nvSpPr>
        <p:spPr>
          <a:xfrm>
            <a:off x="861675" y="3596000"/>
            <a:ext cx="13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Ayushi</a:t>
            </a:r>
            <a:endParaRPr b="1">
              <a:solidFill>
                <a:srgbClr val="434343"/>
              </a:solidFill>
              <a:latin typeface="Montserrat"/>
              <a:ea typeface="Montserrat"/>
              <a:cs typeface="Montserrat"/>
              <a:sym typeface="Montserrat"/>
            </a:endParaRPr>
          </a:p>
        </p:txBody>
      </p:sp>
      <p:sp>
        <p:nvSpPr>
          <p:cNvPr id="66" name="Google Shape;66;p14"/>
          <p:cNvSpPr txBox="1"/>
          <p:nvPr/>
        </p:nvSpPr>
        <p:spPr>
          <a:xfrm>
            <a:off x="3228975" y="3596000"/>
            <a:ext cx="13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Gabi</a:t>
            </a:r>
            <a:endParaRPr b="1">
              <a:solidFill>
                <a:srgbClr val="434343"/>
              </a:solidFill>
              <a:latin typeface="Montserrat"/>
              <a:ea typeface="Montserrat"/>
              <a:cs typeface="Montserrat"/>
              <a:sym typeface="Montserrat"/>
            </a:endParaRPr>
          </a:p>
        </p:txBody>
      </p:sp>
      <p:pic>
        <p:nvPicPr>
          <p:cNvPr id="67" name="Google Shape;67;p14"/>
          <p:cNvPicPr preferRelativeResize="0"/>
          <p:nvPr/>
        </p:nvPicPr>
        <p:blipFill>
          <a:blip r:embed="rId5">
            <a:alphaModFix/>
          </a:blip>
          <a:stretch>
            <a:fillRect/>
          </a:stretch>
        </p:blipFill>
        <p:spPr>
          <a:xfrm>
            <a:off x="5644200" y="1555013"/>
            <a:ext cx="1865075" cy="1865075"/>
          </a:xfrm>
          <a:prstGeom prst="rect">
            <a:avLst/>
          </a:prstGeom>
          <a:noFill/>
          <a:ln>
            <a:noFill/>
          </a:ln>
        </p:spPr>
      </p:pic>
      <p:sp>
        <p:nvSpPr>
          <p:cNvPr id="68" name="Google Shape;68;p14"/>
          <p:cNvSpPr txBox="1"/>
          <p:nvPr/>
        </p:nvSpPr>
        <p:spPr>
          <a:xfrm>
            <a:off x="5714175" y="3505425"/>
            <a:ext cx="13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Jim</a:t>
            </a:r>
            <a:endParaRPr b="1">
              <a:solidFill>
                <a:srgbClr val="434343"/>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0" y="0"/>
            <a:ext cx="3857626" cy="5143501"/>
          </a:xfrm>
          <a:prstGeom prst="rect">
            <a:avLst/>
          </a:prstGeom>
          <a:noFill/>
          <a:ln>
            <a:noFill/>
          </a:ln>
        </p:spPr>
      </p:pic>
      <p:sp>
        <p:nvSpPr>
          <p:cNvPr id="74" name="Google Shape;74;p15"/>
          <p:cNvSpPr txBox="1"/>
          <p:nvPr/>
        </p:nvSpPr>
        <p:spPr>
          <a:xfrm>
            <a:off x="4114825" y="2071500"/>
            <a:ext cx="4195800" cy="111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b="1" lang="en" sz="2800">
                <a:solidFill>
                  <a:srgbClr val="434343"/>
                </a:solidFill>
                <a:latin typeface="Montserrat"/>
                <a:ea typeface="Montserrat"/>
                <a:cs typeface="Montserrat"/>
                <a:sym typeface="Montserrat"/>
              </a:rPr>
              <a:t>The U.S. recycles less than </a:t>
            </a:r>
            <a:r>
              <a:rPr b="1" lang="en" sz="2800">
                <a:solidFill>
                  <a:srgbClr val="00A399"/>
                </a:solidFill>
                <a:latin typeface="Montserrat"/>
                <a:ea typeface="Montserrat"/>
                <a:cs typeface="Montserrat"/>
                <a:sym typeface="Montserrat"/>
              </a:rPr>
              <a:t>22% of its trash.</a:t>
            </a:r>
            <a:endParaRPr b="1" sz="3000">
              <a:solidFill>
                <a:srgbClr val="00A399"/>
              </a:solidFill>
              <a:latin typeface="Montserrat"/>
              <a:ea typeface="Montserrat"/>
              <a:cs typeface="Montserrat"/>
              <a:sym typeface="Montserrat"/>
            </a:endParaRPr>
          </a:p>
        </p:txBody>
      </p:sp>
      <p:sp>
        <p:nvSpPr>
          <p:cNvPr id="75" name="Google Shape;75;p15"/>
          <p:cNvSpPr txBox="1"/>
          <p:nvPr/>
        </p:nvSpPr>
        <p:spPr>
          <a:xfrm>
            <a:off x="4114825" y="1656000"/>
            <a:ext cx="4600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Clr>
                <a:schemeClr val="dk1"/>
              </a:buClr>
              <a:buSzPts val="1100"/>
              <a:buFont typeface="Arial"/>
              <a:buNone/>
            </a:pPr>
            <a:r>
              <a:rPr b="1" lang="en">
                <a:solidFill>
                  <a:srgbClr val="999999"/>
                </a:solidFill>
                <a:latin typeface="Montserrat"/>
                <a:ea typeface="Montserrat"/>
                <a:cs typeface="Montserrat"/>
                <a:sym typeface="Montserrat"/>
              </a:rPr>
              <a:t>Despite billions of dollars spent on recycling</a:t>
            </a:r>
            <a:endParaRPr b="1" sz="1600">
              <a:solidFill>
                <a:srgbClr val="999999"/>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674775" y="4060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The Problem</a:t>
            </a:r>
            <a:endParaRPr b="1">
              <a:solidFill>
                <a:srgbClr val="434343"/>
              </a:solidFill>
              <a:latin typeface="Montserrat"/>
              <a:ea typeface="Montserrat"/>
              <a:cs typeface="Montserrat"/>
              <a:sym typeface="Montserrat"/>
            </a:endParaRPr>
          </a:p>
        </p:txBody>
      </p:sp>
      <p:sp>
        <p:nvSpPr>
          <p:cNvPr id="81" name="Google Shape;81;p16"/>
          <p:cNvSpPr txBox="1"/>
          <p:nvPr/>
        </p:nvSpPr>
        <p:spPr>
          <a:xfrm>
            <a:off x="495238" y="1542000"/>
            <a:ext cx="37110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000"/>
              </a:spcBef>
              <a:spcAft>
                <a:spcPts val="0"/>
              </a:spcAft>
              <a:buClr>
                <a:schemeClr val="dk1"/>
              </a:buClr>
              <a:buSzPts val="1100"/>
              <a:buFont typeface="Arial"/>
              <a:buNone/>
            </a:pPr>
            <a:r>
              <a:rPr lang="en" sz="1200">
                <a:solidFill>
                  <a:srgbClr val="434343"/>
                </a:solidFill>
                <a:latin typeface="Montserrat Medium"/>
                <a:ea typeface="Montserrat Medium"/>
                <a:cs typeface="Montserrat Medium"/>
                <a:sym typeface="Montserrat Medium"/>
              </a:rPr>
              <a:t>Even though the standardized labels are proven to increase recycling levels up to</a:t>
            </a:r>
            <a:endParaRPr>
              <a:latin typeface="Montserrat Medium"/>
              <a:ea typeface="Montserrat Medium"/>
              <a:cs typeface="Montserrat Medium"/>
              <a:sym typeface="Montserrat Medium"/>
            </a:endParaRPr>
          </a:p>
        </p:txBody>
      </p:sp>
      <p:sp>
        <p:nvSpPr>
          <p:cNvPr id="82" name="Google Shape;82;p16"/>
          <p:cNvSpPr txBox="1"/>
          <p:nvPr/>
        </p:nvSpPr>
        <p:spPr>
          <a:xfrm>
            <a:off x="737452" y="2036100"/>
            <a:ext cx="3016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0">
                <a:solidFill>
                  <a:srgbClr val="00A399"/>
                </a:solidFill>
                <a:latin typeface="Montserrat ExtraBold"/>
                <a:ea typeface="Montserrat ExtraBold"/>
                <a:cs typeface="Montserrat ExtraBold"/>
                <a:sym typeface="Montserrat ExtraBold"/>
              </a:rPr>
              <a:t>500%</a:t>
            </a:r>
            <a:endParaRPr sz="7000">
              <a:solidFill>
                <a:srgbClr val="00A399"/>
              </a:solidFill>
              <a:latin typeface="Montserrat ExtraBold"/>
              <a:ea typeface="Montserrat ExtraBold"/>
              <a:cs typeface="Montserrat ExtraBold"/>
              <a:sym typeface="Montserrat ExtraBold"/>
            </a:endParaRPr>
          </a:p>
        </p:txBody>
      </p:sp>
      <p:sp>
        <p:nvSpPr>
          <p:cNvPr id="83" name="Google Shape;83;p16"/>
          <p:cNvSpPr/>
          <p:nvPr/>
        </p:nvSpPr>
        <p:spPr>
          <a:xfrm>
            <a:off x="4079388" y="2606100"/>
            <a:ext cx="1575300" cy="55800"/>
          </a:xfrm>
          <a:prstGeom prst="rightArrow">
            <a:avLst>
              <a:gd fmla="val 50000" name="adj1"/>
              <a:gd fmla="val 112431"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399"/>
              </a:solidFill>
            </a:endParaRPr>
          </a:p>
        </p:txBody>
      </p:sp>
      <p:cxnSp>
        <p:nvCxnSpPr>
          <p:cNvPr id="84" name="Google Shape;84;p16"/>
          <p:cNvCxnSpPr/>
          <p:nvPr/>
        </p:nvCxnSpPr>
        <p:spPr>
          <a:xfrm>
            <a:off x="6052338" y="1658100"/>
            <a:ext cx="0" cy="1827300"/>
          </a:xfrm>
          <a:prstGeom prst="straightConnector1">
            <a:avLst/>
          </a:prstGeom>
          <a:noFill/>
          <a:ln cap="flat" cmpd="sng" w="19050">
            <a:solidFill>
              <a:srgbClr val="00A399"/>
            </a:solidFill>
            <a:prstDash val="solid"/>
            <a:round/>
            <a:headEnd len="med" w="med" type="none"/>
            <a:tailEnd len="med" w="med" type="none"/>
          </a:ln>
        </p:spPr>
      </p:cxnSp>
      <p:sp>
        <p:nvSpPr>
          <p:cNvPr id="85" name="Google Shape;85;p16"/>
          <p:cNvSpPr txBox="1"/>
          <p:nvPr/>
        </p:nvSpPr>
        <p:spPr>
          <a:xfrm>
            <a:off x="6210250" y="1925250"/>
            <a:ext cx="2091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People still tend to avoid recycling due to confusion when it comes to choosing the right trash bin for each component.</a:t>
            </a:r>
            <a:endParaRPr sz="1200">
              <a:solidFill>
                <a:srgbClr val="434343"/>
              </a:solidFill>
              <a:latin typeface="Montserrat Medium"/>
              <a:ea typeface="Montserrat Medium"/>
              <a:cs typeface="Montserrat Medium"/>
              <a:sym typeface="Montserrat Medium"/>
            </a:endParaRPr>
          </a:p>
        </p:txBody>
      </p:sp>
      <p:sp>
        <p:nvSpPr>
          <p:cNvPr id="86" name="Google Shape;86;p16"/>
          <p:cNvSpPr/>
          <p:nvPr/>
        </p:nvSpPr>
        <p:spPr>
          <a:xfrm>
            <a:off x="0" y="0"/>
            <a:ext cx="288900" cy="51435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nvSpPr>
        <p:spPr>
          <a:xfrm>
            <a:off x="633257" y="704750"/>
            <a:ext cx="649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99999"/>
                </a:solidFill>
                <a:latin typeface="Montserrat"/>
                <a:ea typeface="Montserrat"/>
                <a:cs typeface="Montserrat"/>
                <a:sym typeface="Montserrat"/>
              </a:rPr>
              <a:t>U S E R   S U R V E Y</a:t>
            </a:r>
            <a:endParaRPr sz="1100">
              <a:solidFill>
                <a:srgbClr val="999999"/>
              </a:solidFill>
              <a:latin typeface="Montserrat"/>
              <a:ea typeface="Montserrat"/>
              <a:cs typeface="Montserrat"/>
              <a:sym typeface="Montserrat"/>
            </a:endParaRPr>
          </a:p>
        </p:txBody>
      </p:sp>
      <p:sp>
        <p:nvSpPr>
          <p:cNvPr id="92" name="Google Shape;92;p17"/>
          <p:cNvSpPr txBox="1"/>
          <p:nvPr/>
        </p:nvSpPr>
        <p:spPr>
          <a:xfrm>
            <a:off x="674775" y="4060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The Process</a:t>
            </a:r>
            <a:endParaRPr b="1">
              <a:solidFill>
                <a:srgbClr val="434343"/>
              </a:solidFill>
              <a:latin typeface="Montserrat"/>
              <a:ea typeface="Montserrat"/>
              <a:cs typeface="Montserrat"/>
              <a:sym typeface="Montserrat"/>
            </a:endParaRPr>
          </a:p>
        </p:txBody>
      </p:sp>
      <p:sp>
        <p:nvSpPr>
          <p:cNvPr id="93" name="Google Shape;93;p17"/>
          <p:cNvSpPr/>
          <p:nvPr/>
        </p:nvSpPr>
        <p:spPr>
          <a:xfrm>
            <a:off x="0" y="0"/>
            <a:ext cx="288900" cy="51435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17"/>
          <p:cNvCxnSpPr/>
          <p:nvPr/>
        </p:nvCxnSpPr>
        <p:spPr>
          <a:xfrm>
            <a:off x="4206825" y="1080550"/>
            <a:ext cx="0" cy="2807400"/>
          </a:xfrm>
          <a:prstGeom prst="straightConnector1">
            <a:avLst/>
          </a:prstGeom>
          <a:noFill/>
          <a:ln cap="flat" cmpd="sng" w="19050">
            <a:solidFill>
              <a:srgbClr val="00A399"/>
            </a:solidFill>
            <a:prstDash val="solid"/>
            <a:round/>
            <a:headEnd len="med" w="med" type="none"/>
            <a:tailEnd len="med" w="med" type="none"/>
          </a:ln>
        </p:spPr>
      </p:cxnSp>
      <p:sp>
        <p:nvSpPr>
          <p:cNvPr id="95" name="Google Shape;95;p17"/>
          <p:cNvSpPr txBox="1"/>
          <p:nvPr/>
        </p:nvSpPr>
        <p:spPr>
          <a:xfrm>
            <a:off x="4305725" y="918850"/>
            <a:ext cx="44448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highlight>
                <a:srgbClr val="FFFFFF"/>
              </a:highlight>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rgbClr val="434343"/>
              </a:buClr>
              <a:buSzPts val="1200"/>
              <a:buFont typeface="Montserrat Medium"/>
              <a:buChar char="●"/>
            </a:pPr>
            <a:r>
              <a:rPr lang="en" sz="1200">
                <a:solidFill>
                  <a:srgbClr val="434343"/>
                </a:solidFill>
                <a:highlight>
                  <a:srgbClr val="FFFFFF"/>
                </a:highlight>
                <a:latin typeface="Montserrat Medium"/>
                <a:ea typeface="Montserrat Medium"/>
                <a:cs typeface="Montserrat Medium"/>
                <a:sym typeface="Montserrat Medium"/>
              </a:rPr>
              <a:t>45.8% of the survey respondents think they are good at recycling but they wish to learn more about it and 37.5% think they are just learning about it. Only 12% of them considered themselves excellent at recycling.</a:t>
            </a:r>
            <a:endParaRPr sz="1200">
              <a:solidFill>
                <a:srgbClr val="434343"/>
              </a:solidFill>
              <a:highlight>
                <a:srgbClr val="FFFFFF"/>
              </a:highlight>
              <a:latin typeface="Montserrat Medium"/>
              <a:ea typeface="Montserrat Medium"/>
              <a:cs typeface="Montserrat Medium"/>
              <a:sym typeface="Montserrat Medium"/>
            </a:endParaRPr>
          </a:p>
          <a:p>
            <a:pPr indent="-304800" lvl="0" marL="457200" rtl="0" algn="just">
              <a:lnSpc>
                <a:spcPct val="115000"/>
              </a:lnSpc>
              <a:spcBef>
                <a:spcPts val="0"/>
              </a:spcBef>
              <a:spcAft>
                <a:spcPts val="0"/>
              </a:spcAft>
              <a:buClr>
                <a:srgbClr val="434343"/>
              </a:buClr>
              <a:buSzPts val="1200"/>
              <a:buFont typeface="Montserrat Medium"/>
              <a:buChar char="●"/>
            </a:pPr>
            <a:r>
              <a:rPr lang="en" sz="1200">
                <a:solidFill>
                  <a:srgbClr val="434343"/>
                </a:solidFill>
                <a:highlight>
                  <a:srgbClr val="FFFFFF"/>
                </a:highlight>
                <a:latin typeface="Montserrat Medium"/>
                <a:ea typeface="Montserrat Medium"/>
                <a:cs typeface="Montserrat Medium"/>
                <a:sym typeface="Montserrat Medium"/>
              </a:rPr>
              <a:t>On asking if they would change there if they knew better, 91.7% of them responded yes.</a:t>
            </a:r>
            <a:endParaRPr sz="1200">
              <a:solidFill>
                <a:srgbClr val="434343"/>
              </a:solidFill>
              <a:highlight>
                <a:srgbClr val="FFFFFF"/>
              </a:highlight>
              <a:latin typeface="Montserrat Medium"/>
              <a:ea typeface="Montserrat Medium"/>
              <a:cs typeface="Montserrat Medium"/>
              <a:sym typeface="Montserrat Medium"/>
            </a:endParaRPr>
          </a:p>
          <a:p>
            <a:pPr indent="-304800" lvl="0" marL="457200" rtl="0" algn="just">
              <a:lnSpc>
                <a:spcPct val="115000"/>
              </a:lnSpc>
              <a:spcBef>
                <a:spcPts val="0"/>
              </a:spcBef>
              <a:spcAft>
                <a:spcPts val="0"/>
              </a:spcAft>
              <a:buClr>
                <a:srgbClr val="434343"/>
              </a:buClr>
              <a:buSzPts val="1200"/>
              <a:buFont typeface="Montserrat Medium"/>
              <a:buChar char="●"/>
            </a:pPr>
            <a:r>
              <a:rPr lang="en" sz="1200">
                <a:solidFill>
                  <a:srgbClr val="434343"/>
                </a:solidFill>
                <a:highlight>
                  <a:srgbClr val="FFFFFF"/>
                </a:highlight>
                <a:latin typeface="Montserrat Medium"/>
                <a:ea typeface="Montserrat Medium"/>
                <a:cs typeface="Montserrat Medium"/>
                <a:sym typeface="Montserrat Medium"/>
              </a:rPr>
              <a:t>About using such an application from their phone that teaches them to recycle, 66.7% said yes and 25% maybe.</a:t>
            </a:r>
            <a:endParaRPr sz="1200">
              <a:solidFill>
                <a:srgbClr val="434343"/>
              </a:solidFill>
              <a:highlight>
                <a:srgbClr val="FFFFFF"/>
              </a:highlight>
              <a:latin typeface="Montserrat Medium"/>
              <a:ea typeface="Montserrat Medium"/>
              <a:cs typeface="Montserrat Medium"/>
              <a:sym typeface="Montserrat Medium"/>
            </a:endParaRPr>
          </a:p>
          <a:p>
            <a:pPr indent="-304800" lvl="0" marL="457200" rtl="0" algn="just">
              <a:lnSpc>
                <a:spcPct val="115000"/>
              </a:lnSpc>
              <a:spcBef>
                <a:spcPts val="0"/>
              </a:spcBef>
              <a:spcAft>
                <a:spcPts val="0"/>
              </a:spcAft>
              <a:buClr>
                <a:srgbClr val="434343"/>
              </a:buClr>
              <a:buSzPts val="1200"/>
              <a:buFont typeface="Montserrat Medium"/>
              <a:buChar char="●"/>
            </a:pPr>
            <a:r>
              <a:rPr lang="en" sz="1200">
                <a:solidFill>
                  <a:srgbClr val="434343"/>
                </a:solidFill>
                <a:highlight>
                  <a:srgbClr val="FFFFFF"/>
                </a:highlight>
                <a:latin typeface="Montserrat Medium"/>
                <a:ea typeface="Montserrat Medium"/>
                <a:cs typeface="Montserrat Medium"/>
                <a:sym typeface="Montserrat Medium"/>
              </a:rPr>
              <a:t>Users would like to have some incentive to use the application like every time they </a:t>
            </a:r>
            <a:r>
              <a:rPr lang="en" sz="1200">
                <a:solidFill>
                  <a:srgbClr val="434343"/>
                </a:solidFill>
                <a:highlight>
                  <a:srgbClr val="FFFFFF"/>
                </a:highlight>
                <a:latin typeface="Montserrat Medium"/>
                <a:ea typeface="Montserrat Medium"/>
                <a:cs typeface="Montserrat Medium"/>
                <a:sym typeface="Montserrat Medium"/>
              </a:rPr>
              <a:t>recycle and they get points.</a:t>
            </a:r>
            <a:endParaRPr sz="1200">
              <a:solidFill>
                <a:srgbClr val="434343"/>
              </a:solidFill>
              <a:latin typeface="Montserrat Medium"/>
              <a:ea typeface="Montserrat Medium"/>
              <a:cs typeface="Montserrat Medium"/>
              <a:sym typeface="Montserrat Medium"/>
            </a:endParaRPr>
          </a:p>
        </p:txBody>
      </p:sp>
      <p:pic>
        <p:nvPicPr>
          <p:cNvPr id="96" name="Google Shape;96;p17"/>
          <p:cNvPicPr preferRelativeResize="0"/>
          <p:nvPr/>
        </p:nvPicPr>
        <p:blipFill rotWithShape="1">
          <a:blip r:embed="rId3">
            <a:alphaModFix/>
          </a:blip>
          <a:srcRect b="0" l="0" r="39994" t="0"/>
          <a:stretch/>
        </p:blipFill>
        <p:spPr>
          <a:xfrm>
            <a:off x="737375" y="1142912"/>
            <a:ext cx="3215716" cy="2170588"/>
          </a:xfrm>
          <a:prstGeom prst="rect">
            <a:avLst/>
          </a:prstGeom>
          <a:noFill/>
          <a:ln>
            <a:noFill/>
          </a:ln>
        </p:spPr>
      </p:pic>
      <p:pic>
        <p:nvPicPr>
          <p:cNvPr id="97" name="Google Shape;97;p17"/>
          <p:cNvPicPr preferRelativeResize="0"/>
          <p:nvPr/>
        </p:nvPicPr>
        <p:blipFill rotWithShape="1">
          <a:blip r:embed="rId3">
            <a:alphaModFix/>
          </a:blip>
          <a:srcRect b="32396" l="60004" r="4825" t="28301"/>
          <a:stretch/>
        </p:blipFill>
        <p:spPr>
          <a:xfrm>
            <a:off x="1153250" y="3629525"/>
            <a:ext cx="1777900" cy="804701"/>
          </a:xfrm>
          <a:prstGeom prst="rect">
            <a:avLst/>
          </a:prstGeom>
          <a:noFill/>
          <a:ln>
            <a:noFill/>
          </a:ln>
        </p:spPr>
      </p:pic>
      <p:sp>
        <p:nvSpPr>
          <p:cNvPr id="98" name="Google Shape;98;p17"/>
          <p:cNvSpPr txBox="1"/>
          <p:nvPr/>
        </p:nvSpPr>
        <p:spPr>
          <a:xfrm>
            <a:off x="4394375" y="4267375"/>
            <a:ext cx="428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Montserrat"/>
                <a:ea typeface="Montserrat"/>
                <a:cs typeface="Montserrat"/>
                <a:sym typeface="Montserrat"/>
                <a:hlinkClick r:id="rId4"/>
              </a:rPr>
              <a:t>https://drive.google.com/file/d/1bkXcv3vZvyYrm5JZ6yMDYlJlYbpbtCk4/view?usp=sharing</a:t>
            </a:r>
            <a:endParaRPr sz="10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nvSpPr>
        <p:spPr>
          <a:xfrm>
            <a:off x="674775" y="4060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The Prior Art</a:t>
            </a:r>
            <a:endParaRPr b="1">
              <a:solidFill>
                <a:srgbClr val="434343"/>
              </a:solidFill>
              <a:latin typeface="Montserrat"/>
              <a:ea typeface="Montserrat"/>
              <a:cs typeface="Montserrat"/>
              <a:sym typeface="Montserrat"/>
            </a:endParaRPr>
          </a:p>
        </p:txBody>
      </p:sp>
      <p:sp>
        <p:nvSpPr>
          <p:cNvPr id="104" name="Google Shape;104;p18"/>
          <p:cNvSpPr/>
          <p:nvPr/>
        </p:nvSpPr>
        <p:spPr>
          <a:xfrm>
            <a:off x="0" y="0"/>
            <a:ext cx="288900" cy="51435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8"/>
          <p:cNvPicPr preferRelativeResize="0"/>
          <p:nvPr/>
        </p:nvPicPr>
        <p:blipFill>
          <a:blip r:embed="rId3">
            <a:alphaModFix/>
          </a:blip>
          <a:stretch>
            <a:fillRect/>
          </a:stretch>
        </p:blipFill>
        <p:spPr>
          <a:xfrm>
            <a:off x="495350" y="1258975"/>
            <a:ext cx="5652250" cy="2721249"/>
          </a:xfrm>
          <a:prstGeom prst="rect">
            <a:avLst/>
          </a:prstGeom>
          <a:noFill/>
          <a:ln>
            <a:noFill/>
          </a:ln>
        </p:spPr>
      </p:pic>
      <p:pic>
        <p:nvPicPr>
          <p:cNvPr id="106" name="Google Shape;106;p18"/>
          <p:cNvPicPr preferRelativeResize="0"/>
          <p:nvPr/>
        </p:nvPicPr>
        <p:blipFill>
          <a:blip r:embed="rId4">
            <a:alphaModFix/>
          </a:blip>
          <a:stretch>
            <a:fillRect/>
          </a:stretch>
        </p:blipFill>
        <p:spPr>
          <a:xfrm>
            <a:off x="6056275" y="1495200"/>
            <a:ext cx="2720026" cy="2377348"/>
          </a:xfrm>
          <a:prstGeom prst="rect">
            <a:avLst/>
          </a:prstGeom>
          <a:noFill/>
          <a:ln>
            <a:noFill/>
          </a:ln>
        </p:spPr>
      </p:pic>
      <p:cxnSp>
        <p:nvCxnSpPr>
          <p:cNvPr id="107" name="Google Shape;107;p18"/>
          <p:cNvCxnSpPr/>
          <p:nvPr/>
        </p:nvCxnSpPr>
        <p:spPr>
          <a:xfrm>
            <a:off x="6040625" y="1483242"/>
            <a:ext cx="11700" cy="2277300"/>
          </a:xfrm>
          <a:prstGeom prst="straightConnector1">
            <a:avLst/>
          </a:prstGeom>
          <a:noFill/>
          <a:ln cap="flat" cmpd="sng" w="19050">
            <a:solidFill>
              <a:srgbClr val="00A399"/>
            </a:solidFill>
            <a:prstDash val="solid"/>
            <a:round/>
            <a:headEnd len="med" w="med" type="none"/>
            <a:tailEnd len="med" w="med" type="none"/>
          </a:ln>
        </p:spPr>
      </p:cxnSp>
      <p:sp>
        <p:nvSpPr>
          <p:cNvPr id="108" name="Google Shape;108;p18"/>
          <p:cNvSpPr txBox="1"/>
          <p:nvPr/>
        </p:nvSpPr>
        <p:spPr>
          <a:xfrm>
            <a:off x="872474" y="1063575"/>
            <a:ext cx="94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99999"/>
                </a:solidFill>
                <a:latin typeface="Montserrat"/>
                <a:ea typeface="Montserrat"/>
                <a:cs typeface="Montserrat"/>
                <a:sym typeface="Montserrat"/>
              </a:rPr>
              <a:t>1.</a:t>
            </a:r>
            <a:endParaRPr sz="1100">
              <a:solidFill>
                <a:srgbClr val="999999"/>
              </a:solidFill>
              <a:latin typeface="Montserrat"/>
              <a:ea typeface="Montserrat"/>
              <a:cs typeface="Montserrat"/>
              <a:sym typeface="Montserrat"/>
            </a:endParaRPr>
          </a:p>
        </p:txBody>
      </p:sp>
      <p:sp>
        <p:nvSpPr>
          <p:cNvPr id="109" name="Google Shape;109;p18"/>
          <p:cNvSpPr txBox="1"/>
          <p:nvPr/>
        </p:nvSpPr>
        <p:spPr>
          <a:xfrm>
            <a:off x="6303049" y="1063575"/>
            <a:ext cx="94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99999"/>
                </a:solidFill>
                <a:latin typeface="Montserrat"/>
                <a:ea typeface="Montserrat"/>
                <a:cs typeface="Montserrat"/>
                <a:sym typeface="Montserrat"/>
              </a:rPr>
              <a:t>2.</a:t>
            </a:r>
            <a:endParaRPr sz="1100">
              <a:solidFill>
                <a:srgbClr val="999999"/>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nvSpPr>
        <p:spPr>
          <a:xfrm>
            <a:off x="709457" y="704750"/>
            <a:ext cx="649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99999"/>
                </a:solidFill>
                <a:latin typeface="Montserrat"/>
                <a:ea typeface="Montserrat"/>
                <a:cs typeface="Montserrat"/>
                <a:sym typeface="Montserrat"/>
              </a:rPr>
              <a:t>I N F O R M A T I O N   A R C H I T E C T U R E</a:t>
            </a:r>
            <a:endParaRPr sz="1100">
              <a:solidFill>
                <a:srgbClr val="999999"/>
              </a:solidFill>
              <a:latin typeface="Montserrat"/>
              <a:ea typeface="Montserrat"/>
              <a:cs typeface="Montserrat"/>
              <a:sym typeface="Montserrat"/>
            </a:endParaRPr>
          </a:p>
        </p:txBody>
      </p:sp>
      <p:sp>
        <p:nvSpPr>
          <p:cNvPr id="115" name="Google Shape;115;p19"/>
          <p:cNvSpPr txBox="1"/>
          <p:nvPr/>
        </p:nvSpPr>
        <p:spPr>
          <a:xfrm>
            <a:off x="674775" y="4060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The Process</a:t>
            </a:r>
            <a:endParaRPr b="1">
              <a:solidFill>
                <a:srgbClr val="434343"/>
              </a:solidFill>
              <a:latin typeface="Montserrat"/>
              <a:ea typeface="Montserrat"/>
              <a:cs typeface="Montserrat"/>
              <a:sym typeface="Montserrat"/>
            </a:endParaRPr>
          </a:p>
        </p:txBody>
      </p:sp>
      <p:sp>
        <p:nvSpPr>
          <p:cNvPr id="116" name="Google Shape;116;p19"/>
          <p:cNvSpPr/>
          <p:nvPr/>
        </p:nvSpPr>
        <p:spPr>
          <a:xfrm>
            <a:off x="0" y="0"/>
            <a:ext cx="288900" cy="51435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9"/>
          <p:cNvPicPr preferRelativeResize="0"/>
          <p:nvPr/>
        </p:nvPicPr>
        <p:blipFill>
          <a:blip r:embed="rId3">
            <a:alphaModFix/>
          </a:blip>
          <a:stretch>
            <a:fillRect/>
          </a:stretch>
        </p:blipFill>
        <p:spPr>
          <a:xfrm>
            <a:off x="722963" y="1058750"/>
            <a:ext cx="3860736" cy="3622426"/>
          </a:xfrm>
          <a:prstGeom prst="rect">
            <a:avLst/>
          </a:prstGeom>
          <a:noFill/>
          <a:ln>
            <a:noFill/>
          </a:ln>
        </p:spPr>
      </p:pic>
      <p:sp>
        <p:nvSpPr>
          <p:cNvPr id="118" name="Google Shape;118;p19"/>
          <p:cNvSpPr txBox="1"/>
          <p:nvPr/>
        </p:nvSpPr>
        <p:spPr>
          <a:xfrm>
            <a:off x="5080450" y="1648200"/>
            <a:ext cx="3366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Design Thinking helped us better understand user’s needs and develop a solution to how people view recycling. After empathizing with people who often get confused when it is time to separate their trash, we developed on the idea of an easy flow to help identify materials and educate on disposal of several common </a:t>
            </a:r>
            <a:r>
              <a:rPr lang="en" sz="1200">
                <a:solidFill>
                  <a:srgbClr val="434343"/>
                </a:solidFill>
                <a:latin typeface="Montserrat Medium"/>
                <a:ea typeface="Montserrat Medium"/>
                <a:cs typeface="Montserrat Medium"/>
                <a:sym typeface="Montserrat Medium"/>
              </a:rPr>
              <a:t>disposed</a:t>
            </a:r>
            <a:r>
              <a:rPr lang="en" sz="1200">
                <a:solidFill>
                  <a:srgbClr val="434343"/>
                </a:solidFill>
                <a:latin typeface="Montserrat Medium"/>
                <a:ea typeface="Montserrat Medium"/>
                <a:cs typeface="Montserrat Medium"/>
                <a:sym typeface="Montserrat Medium"/>
              </a:rPr>
              <a:t> items.</a:t>
            </a:r>
            <a:endParaRPr sz="1200">
              <a:solidFill>
                <a:srgbClr val="434343"/>
              </a:solidFill>
              <a:latin typeface="Montserrat Medium"/>
              <a:ea typeface="Montserrat Medium"/>
              <a:cs typeface="Montserrat Medium"/>
              <a:sym typeface="Montserrat Medium"/>
            </a:endParaRPr>
          </a:p>
        </p:txBody>
      </p:sp>
      <p:cxnSp>
        <p:nvCxnSpPr>
          <p:cNvPr id="119" name="Google Shape;119;p19"/>
          <p:cNvCxnSpPr/>
          <p:nvPr/>
        </p:nvCxnSpPr>
        <p:spPr>
          <a:xfrm>
            <a:off x="4817713" y="1658100"/>
            <a:ext cx="0" cy="1827300"/>
          </a:xfrm>
          <a:prstGeom prst="straightConnector1">
            <a:avLst/>
          </a:prstGeom>
          <a:noFill/>
          <a:ln cap="flat" cmpd="sng" w="19050">
            <a:solidFill>
              <a:srgbClr val="00A399"/>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399"/>
        </a:solidFill>
      </p:bgPr>
    </p:bg>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2133187" y="2236050"/>
            <a:ext cx="4877625" cy="67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p:nvPr/>
        </p:nvSpPr>
        <p:spPr>
          <a:xfrm>
            <a:off x="-42475" y="1679250"/>
            <a:ext cx="3775800" cy="1862700"/>
          </a:xfrm>
          <a:prstGeom prst="rect">
            <a:avLst/>
          </a:prstGeom>
          <a:solidFill>
            <a:srgbClr val="00A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1"/>
          <p:cNvPicPr preferRelativeResize="0"/>
          <p:nvPr/>
        </p:nvPicPr>
        <p:blipFill>
          <a:blip r:embed="rId3">
            <a:alphaModFix/>
          </a:blip>
          <a:stretch>
            <a:fillRect/>
          </a:stretch>
        </p:blipFill>
        <p:spPr>
          <a:xfrm>
            <a:off x="710626" y="185525"/>
            <a:ext cx="2081475" cy="4595864"/>
          </a:xfrm>
          <a:prstGeom prst="rect">
            <a:avLst/>
          </a:prstGeom>
          <a:noFill/>
          <a:ln>
            <a:noFill/>
          </a:ln>
        </p:spPr>
      </p:pic>
      <p:sp>
        <p:nvSpPr>
          <p:cNvPr id="131" name="Google Shape;131;p21"/>
          <p:cNvSpPr txBox="1"/>
          <p:nvPr/>
        </p:nvSpPr>
        <p:spPr>
          <a:xfrm>
            <a:off x="3812525" y="406050"/>
            <a:ext cx="13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The Solution</a:t>
            </a:r>
            <a:endParaRPr b="1">
              <a:solidFill>
                <a:srgbClr val="434343"/>
              </a:solidFill>
              <a:latin typeface="Montserrat"/>
              <a:ea typeface="Montserrat"/>
              <a:cs typeface="Montserrat"/>
              <a:sym typeface="Montserrat"/>
            </a:endParaRPr>
          </a:p>
        </p:txBody>
      </p:sp>
      <p:pic>
        <p:nvPicPr>
          <p:cNvPr id="132" name="Google Shape;132;p21"/>
          <p:cNvPicPr preferRelativeResize="0"/>
          <p:nvPr/>
        </p:nvPicPr>
        <p:blipFill>
          <a:blip r:embed="rId4">
            <a:alphaModFix/>
          </a:blip>
          <a:stretch>
            <a:fillRect/>
          </a:stretch>
        </p:blipFill>
        <p:spPr>
          <a:xfrm>
            <a:off x="2068601" y="4051992"/>
            <a:ext cx="1107486" cy="1107483"/>
          </a:xfrm>
          <a:prstGeom prst="rect">
            <a:avLst/>
          </a:prstGeom>
          <a:noFill/>
          <a:ln>
            <a:noFill/>
          </a:ln>
        </p:spPr>
      </p:pic>
      <p:pic>
        <p:nvPicPr>
          <p:cNvPr id="133" name="Google Shape;133;p21"/>
          <p:cNvPicPr preferRelativeResize="0"/>
          <p:nvPr/>
        </p:nvPicPr>
        <p:blipFill>
          <a:blip r:embed="rId5">
            <a:alphaModFix/>
          </a:blip>
          <a:stretch>
            <a:fillRect/>
          </a:stretch>
        </p:blipFill>
        <p:spPr>
          <a:xfrm>
            <a:off x="2468214" y="3300956"/>
            <a:ext cx="1107486" cy="1118727"/>
          </a:xfrm>
          <a:prstGeom prst="rect">
            <a:avLst/>
          </a:prstGeom>
          <a:noFill/>
          <a:ln>
            <a:noFill/>
          </a:ln>
        </p:spPr>
      </p:pic>
      <p:pic>
        <p:nvPicPr>
          <p:cNvPr id="134" name="Google Shape;134;p21"/>
          <p:cNvPicPr preferRelativeResize="0"/>
          <p:nvPr/>
        </p:nvPicPr>
        <p:blipFill>
          <a:blip r:embed="rId6">
            <a:alphaModFix/>
          </a:blip>
          <a:stretch>
            <a:fillRect/>
          </a:stretch>
        </p:blipFill>
        <p:spPr>
          <a:xfrm>
            <a:off x="2393858" y="1702461"/>
            <a:ext cx="1107486" cy="1107483"/>
          </a:xfrm>
          <a:prstGeom prst="rect">
            <a:avLst/>
          </a:prstGeom>
          <a:noFill/>
          <a:ln>
            <a:noFill/>
          </a:ln>
        </p:spPr>
      </p:pic>
      <p:pic>
        <p:nvPicPr>
          <p:cNvPr id="135" name="Google Shape;135;p21"/>
          <p:cNvPicPr preferRelativeResize="0"/>
          <p:nvPr/>
        </p:nvPicPr>
        <p:blipFill>
          <a:blip r:embed="rId7">
            <a:alphaModFix/>
          </a:blip>
          <a:stretch>
            <a:fillRect/>
          </a:stretch>
        </p:blipFill>
        <p:spPr>
          <a:xfrm>
            <a:off x="2068594" y="1051759"/>
            <a:ext cx="1107486" cy="1118727"/>
          </a:xfrm>
          <a:prstGeom prst="rect">
            <a:avLst/>
          </a:prstGeom>
          <a:noFill/>
          <a:ln>
            <a:noFill/>
          </a:ln>
        </p:spPr>
      </p:pic>
      <p:sp>
        <p:nvSpPr>
          <p:cNvPr id="136" name="Google Shape;136;p21"/>
          <p:cNvSpPr txBox="1"/>
          <p:nvPr/>
        </p:nvSpPr>
        <p:spPr>
          <a:xfrm>
            <a:off x="3812525" y="1807200"/>
            <a:ext cx="4195800" cy="16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2800">
                <a:solidFill>
                  <a:srgbClr val="434343"/>
                </a:solidFill>
                <a:latin typeface="Montserrat"/>
                <a:ea typeface="Montserrat"/>
                <a:cs typeface="Montserrat"/>
                <a:sym typeface="Montserrat"/>
              </a:rPr>
              <a:t>E-Recycle delivers </a:t>
            </a:r>
            <a:r>
              <a:rPr b="1" lang="en" sz="2800">
                <a:solidFill>
                  <a:srgbClr val="00A399"/>
                </a:solidFill>
                <a:latin typeface="Montserrat"/>
                <a:ea typeface="Montserrat"/>
                <a:cs typeface="Montserrat"/>
                <a:sym typeface="Montserrat"/>
              </a:rPr>
              <a:t>easy understanding </a:t>
            </a:r>
            <a:r>
              <a:rPr b="1" lang="en" sz="2800">
                <a:solidFill>
                  <a:srgbClr val="434343"/>
                </a:solidFill>
                <a:latin typeface="Montserrat"/>
                <a:ea typeface="Montserrat"/>
                <a:cs typeface="Montserrat"/>
                <a:sym typeface="Montserrat"/>
              </a:rPr>
              <a:t>of recycling bins.</a:t>
            </a:r>
            <a:endParaRPr b="1" sz="3000">
              <a:solidFill>
                <a:srgbClr val="00A399"/>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